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1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24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CCC6F-8DD9-478B-B806-051C5CBA3809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49AA3-E5FB-4DC9-93AF-8E3F19964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717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C116E-8176-4C5F-AF19-02AD790D9AB0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07D2B-1224-4C2E-BA4B-A54C7D5593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wallpapers-background-wallpapaer-widescreen-papel-rainbow.jpg"/>
          <p:cNvPicPr>
            <a:picLocks noChangeAspect="1"/>
          </p:cNvPicPr>
          <p:nvPr/>
        </p:nvPicPr>
        <p:blipFill>
          <a:blip r:embed="rId2" cstate="print"/>
          <a:srcRect r="6677"/>
          <a:stretch>
            <a:fillRect/>
          </a:stretch>
        </p:blipFill>
        <p:spPr>
          <a:xfrm>
            <a:off x="0" y="-928718"/>
            <a:ext cx="9144000" cy="7786718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 rot="10800000" flipV="1">
            <a:off x="-357222" y="338557"/>
            <a:ext cx="7500958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РАБОЧАЯ ПРОГРАММА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коррекционно-образовательной деятельности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детьми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логопатами на </a:t>
            </a:r>
            <a:r>
              <a:rPr lang="ru-RU" sz="24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логопункте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МБДОУ № 28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Подготовил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а: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Учитель-логопед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Харисова Г.С.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677" y="5786454"/>
            <a:ext cx="2215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Елабуга </a:t>
            </a:r>
            <a:endParaRPr lang="ru-RU" sz="16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2017-2018 </a:t>
            </a:r>
            <a:r>
              <a:rPr lang="ru-RU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16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область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«Художественно – эстетическое развитие»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«Музыка»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4" name="Рисунок 3" descr="56ac700d6c1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286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67544" y="1916832"/>
            <a:ext cx="8460432" cy="286232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ln cap="rnd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1.Целевой раздел.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i="1" dirty="0" smtClean="0">
              <a:ln cap="rnd">
                <a:solidFill>
                  <a:schemeClr val="accent1"/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1" cap="none" normalizeH="0" baseline="0" dirty="0" smtClean="0">
                <a:ln cap="rnd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2.Содержательный</a:t>
            </a:r>
            <a:r>
              <a:rPr kumimoji="0" lang="ru-RU" sz="3600" b="1" i="1" cap="none" normalizeH="0" dirty="0" smtClean="0">
                <a:ln cap="rnd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раздел.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3600" b="1" i="1" cap="none" normalizeH="0" dirty="0" smtClean="0">
              <a:ln cap="rnd">
                <a:solidFill>
                  <a:schemeClr val="accent1"/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baseline="0" dirty="0" smtClean="0">
                <a:ln cap="rnd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3.Организационный</a:t>
            </a:r>
            <a:r>
              <a:rPr lang="ru-RU" sz="3600" b="1" i="1" dirty="0" smtClean="0">
                <a:ln cap="rnd">
                  <a:solidFill>
                    <a:schemeClr val="accent1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раздел.</a:t>
            </a:r>
            <a:endParaRPr kumimoji="0" lang="ru-RU" sz="3600" b="1" i="1" cap="none" normalizeH="0" baseline="0" dirty="0" smtClean="0">
              <a:ln cap="rnd">
                <a:solidFill>
                  <a:schemeClr val="accent1"/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84151" y="332656"/>
            <a:ext cx="4608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Содержание:</a:t>
            </a:r>
            <a:endParaRPr lang="ru-RU" sz="44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6ac700d6c1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14282" y="3141399"/>
            <a:ext cx="864399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24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419900"/>
              </p:ext>
            </p:extLst>
          </p:nvPr>
        </p:nvGraphicFramePr>
        <p:xfrm>
          <a:off x="421481" y="764704"/>
          <a:ext cx="8229600" cy="5213021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5213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    1.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Пояснительная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записка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Программа составлена в соответствии с Законом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образовании в Российской Федерации»,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Федеральным государственным образовательным стандартом дошкольного образования, Конвенцией ООН о правах ребенка, Всемирной декларацией об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обеспечении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выживания, защиты и развития детей, Декларацией прав ребенка, Санитарно-эпидемиологическими требованиями к устройству, содержанию и организации режима работы в дошкольных организациях, а так же разработками отечественных ученых в области общей и специальной педагогики и психологии.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         Настоящая программа является приложением к образовательной программе МБДОУ 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№28  </a:t>
                      </a:r>
                      <a:endParaRPr lang="ru-RU" sz="1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Разработана на основе обязательного минимума содержания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95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Инновационной примерной основной образовательной программы дошкольного образования «От рождения до школы») под редакцией Н.Е.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Вераксы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95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Т.С. Комаровой, М.А. Васильевой.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вариативной примерной адаптированной основной образовательной программы для детей с тяжелыми нарушениями речи (общим недоразвитием речи) с 3 до 7 лет (издание третье, переработанное и дополненное в соответствии с ФГОС ДО) автор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95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Н. В.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Нищева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«Программы коррекционного обучения и воспитания детей с общим недоразвитием речи 6-го года жизни» под редакцией Т.Б. Филичевой и Г.В. Чирки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ой.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ac700d6c1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642918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650827"/>
              </p:ext>
            </p:extLst>
          </p:nvPr>
        </p:nvGraphicFramePr>
        <p:xfrm>
          <a:off x="457200" y="476673"/>
          <a:ext cx="8229600" cy="600456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479976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16865" algn="l"/>
                        </a:tabLs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Нормативно-правовые документы, на основе которых разработана рабочая программа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  <a:tabLst>
                          <a:tab pos="570865" algn="l"/>
                        </a:tabLst>
                      </a:pPr>
                      <a:r>
                        <a:rPr lang="ru-RU" sz="1800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Закон «Об образовании в Российской Федерации» №273-Ф3 от 29.12.2012 г.;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  <a:tabLst>
                          <a:tab pos="570865" algn="l"/>
                        </a:tabLst>
                      </a:pPr>
                      <a:r>
                        <a:rPr lang="ru-RU" sz="1800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Санитарно-эпидемиологические требования к устройству, содержанию и организации режима работы в дошкольных организациях" 2.4.1.3049-13 № 26 от 15.05.2013 г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  <a:tabLst>
                          <a:tab pos="570865" algn="l"/>
                        </a:tabLst>
                      </a:pPr>
                      <a:r>
                        <a:rPr lang="ru-RU" sz="1800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Федеральный государственный образовательный стандарт дошкольного образования, утвержденный приказом </a:t>
                      </a:r>
                      <a:r>
                        <a:rPr lang="ru-RU" sz="1800" u="none" strike="noStrike" spc="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Минобрнауки</a:t>
                      </a:r>
                      <a:r>
                        <a:rPr lang="ru-RU" sz="1800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РФ от 17.11.2013 г.  № 1155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  <a:tabLst>
                          <a:tab pos="570865" algn="l"/>
                        </a:tabLst>
                      </a:pPr>
                      <a:r>
                        <a:rPr lang="ru-RU" sz="1800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Конституция Российской Федерации. 12.12.1993, с учетом поправок, внесенным Законами Российской Федерации о поправках к Конституции РФ от 30.12.2008 №6-ФКЗ и от 30.12.2008.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  <a:tabLst>
                          <a:tab pos="570865" algn="l"/>
                        </a:tabLst>
                      </a:pPr>
                      <a:r>
                        <a:rPr lang="ru-RU" sz="1800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Конвенция о правах ребенка 13.06.1990 №1559-1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  <a:tabLst>
                          <a:tab pos="570865" algn="l"/>
                        </a:tabLst>
                      </a:pPr>
                      <a:r>
                        <a:rPr lang="ru-RU" sz="1800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Конвенция о защите прав человека и основных свобод измененная и дополненная Протоколами №11 и №14 в сопровождении Дополнительного протокола и Протоколов №№ 4, 6, 7, 12 и 13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  <a:tabLst>
                          <a:tab pos="570865" algn="l"/>
                        </a:tabLst>
                      </a:pPr>
                      <a:r>
                        <a:rPr lang="ru-RU" sz="1800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Федеральный закон «О защите детей от информации, причиняющей вред их здоровью и развитию» от 29.12.2010г №436-Ф3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Char char="•"/>
                        <a:tabLst>
                          <a:tab pos="570865" algn="l"/>
                        </a:tabLst>
                      </a:pPr>
                      <a:r>
                        <a:rPr lang="ru-RU" sz="1800" u="none" strike="noStrike" spc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Приказ Министерства образования и науки Российской Федерации от 20 сентября 2013 г. № 1082 «Об утверждении положения о психолого-медико-педагогической комиссии»</a:t>
                      </a:r>
                    </a:p>
                    <a:p>
                      <a:pPr marL="4953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6ac700d6c1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71472" y="525562"/>
            <a:ext cx="8215370" cy="522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Актуальность программы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lvl="0" algn="just">
              <a:lnSpc>
                <a:spcPct val="115000"/>
              </a:lnSpc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Хорошая речь - важнейшее условие всестороннего полноценного развития детей. Чем богаче и правильнее речь ребенка, тем легче ему высказывать свои мысли, тем шире его возможности в познании окружающей действительности, содержательнее и полноценнее отношения со сверстниками и взрослыми, тем активнее осуществляется его психическое развитие. Однако, в последнее десятилетие произошли большие изменения в образовательных структурах. Наблюдаются два взаимосвязанных процесса:</a:t>
            </a:r>
          </a:p>
          <a:p>
            <a:pPr lvl="0" algn="just">
              <a:lnSpc>
                <a:spcPct val="115000"/>
              </a:lnSpc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•	Появление компьютеров, мобильных телефонов, планшетов, телевизоров, Интернета изменило формы общения: дети меньше разговаривают и играют во дворе, в компаниях, больше взаимодействуют с компьютером, общаются через Интернет, по телефону. Меньше общения посредством звука и больше посредством буквы.</a:t>
            </a:r>
          </a:p>
          <a:p>
            <a:pPr lvl="0" algn="just">
              <a:lnSpc>
                <a:spcPct val="115000"/>
              </a:lnSpc>
            </a:pP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•	Изменились глубина, количество и структура дефектов речи. Нарушены не только звуки, фонетико-фонематическое различение звуков, но и грамматика, и связная речь. 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ac700d6c1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00" y="428604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59659"/>
              </p:ext>
            </p:extLst>
          </p:nvPr>
        </p:nvGraphicFramePr>
        <p:xfrm>
          <a:off x="457200" y="116633"/>
          <a:ext cx="8229600" cy="6238416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62384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Цель </a:t>
                      </a:r>
                      <a:r>
                        <a:rPr lang="ru-RU" sz="2000" b="1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 задачи программы.</a:t>
                      </a:r>
                      <a:endParaRPr lang="ru-RU" sz="20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Цель:</a:t>
                      </a:r>
                      <a:r>
                        <a:rPr lang="ru-RU" sz="16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построение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системы работы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логопункте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для детей с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нарушениями речи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(ФФН, общим 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недоразвитием речи) в возрасте с 5 до 7 лет, предусматривающей полную интеграцию действий всех специалистов дошкольной образовательной организации и родителей дошкольников. Комплексность педагогического воздействия направлена на выравнивание речевого и психофизического развития детей и обеспечение их всестороннего гармоничного развития, развития физических, духовно-нравственных, интеллектуальных и художественно-эстетических качеств дошкольников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                                 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Принципы программы: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	принцип индивидуализации, учета возможностей, особенностей развития 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потребностей каждого ребенка;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	принцип признания каждого ребенка полноправным участником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образовательного процесса;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	принцип поддержки детской инициативы и формирования познавательных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интересов каждого ребенка;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	принцип интеграции усилий специалистов;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	принцип конкретности и доступности учебного материала, соответствия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требований, методов, приемов и условия образования индивидуальным и возрастным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особенностям детей;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	принцип систематичности и взаимосвязи учебного материала;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	принцип постепенности подачи учебного материала;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•	принцип концентрического наращивания информации  во всех пяти образовательных областях.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ac700d6c1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7704" y="620688"/>
            <a:ext cx="64209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endParaRPr lang="ru-RU" sz="4400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865729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Интеграция с другими образовательными областями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«Физическое развитие»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«Речевое развитие»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«Познавательное развитие»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«Социально-коммуникативное развитие»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«Художественно-эстетическое развитие»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ac700d6c1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340768"/>
            <a:ext cx="86044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dirty="0" smtClean="0"/>
          </a:p>
          <a:p>
            <a:endParaRPr lang="ru-RU" sz="4400" dirty="0" smtClean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281502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solidFill>
                <a:schemeClr val="tx2"/>
              </a:solidFill>
              <a:latin typeface="Arial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487650"/>
              </p:ext>
            </p:extLst>
          </p:nvPr>
        </p:nvGraphicFramePr>
        <p:xfrm>
          <a:off x="395536" y="404665"/>
          <a:ext cx="20095660" cy="5015855"/>
        </p:xfrm>
        <a:graphic>
          <a:graphicData uri="http://schemas.openxmlformats.org/drawingml/2006/table">
            <a:tbl>
              <a:tblPr/>
              <a:tblGrid>
                <a:gridCol w="20095660"/>
              </a:tblGrid>
              <a:tr h="50158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ru-RU" sz="44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Организационный  раздел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Основные направления коррекционной и образовательной деятельности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Система коррекционной и образовательной деятельности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Распорядок дня, организация режимных моментов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Организация развивающей предметно-пространственной среды. Игровое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оборудование.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Специальная и методическая литература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Литература по индивидуально-подгрупповой работе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Литература по коррекционной работе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allpapers-background-wallpapaer-widescreen-papel-rainbo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4546" y="1285860"/>
            <a:ext cx="39290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  <a:endParaRPr lang="ru-RU" sz="5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546</Words>
  <Application>Microsoft Office PowerPoint</Application>
  <PresentationFormat>Экран (4:3)</PresentationFormat>
  <Paragraphs>86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.</dc:creator>
  <cp:lastModifiedBy>Фануза</cp:lastModifiedBy>
  <cp:revision>40</cp:revision>
  <dcterms:created xsi:type="dcterms:W3CDTF">2017-02-10T15:42:40Z</dcterms:created>
  <dcterms:modified xsi:type="dcterms:W3CDTF">2017-10-20T05:45:12Z</dcterms:modified>
</cp:coreProperties>
</file>